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_rels/slideLayout12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1.jpe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</p:sldIdLst>
  <p:sldSz cx="9720263" cy="64801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225360" y="812520"/>
            <a:ext cx="7108920" cy="4008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2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3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60B697C-FD09-4372-82F0-21A94A6FDF47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5260F0F-471E-4511-A8B3-CD450FEEBDE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692B5D3-990C-4C60-98AF-64E506D7A35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3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CECC812F-7A44-4B06-8FDA-D56E95D146B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E7EFEF4-C18E-4AD9-A56F-0A64036D6D9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6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AEA0C86A-8209-4087-84FE-7E8681687A08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9EB4502-1205-4ADF-A6F4-7D4F1AB346D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4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1AB2973-933B-44BA-AA54-3777951ACECF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5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4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lide Number Placeholder 5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0CA0A84B-7D39-4E00-8D5E-616899BAD010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CC093C3-DB16-47B7-87F4-9989CE803B8A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299CDD0E-EAAA-4F4A-B3AB-8C88632AA7B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4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90C868D2-D314-4377-9045-A75F756DB48B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5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26C6E96-1196-4849-8B3E-AA4F88062EBC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0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BC252709-7129-4E22-B7EA-796D6C019CC5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EEA6F7E-AD30-4F39-A14E-60BB0C9468C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F815D7D2-9EC8-49C7-973D-1675467DBEE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9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7D67F7D0-B12F-4CF4-8CE3-96FD5BEDD3D6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52BE5751-2F75-4999-B6BD-C9B85DD276D1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5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E0F61926-4016-4E25-A12A-EB82C1F4423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4E5F032F-D6EC-4F6C-BFAD-1E670E4E244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2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12191FAC-F57F-4393-9EBD-866817664FD4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4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lide Number Placeholder 6"/>
          <p:cNvSpPr txBox="1"/>
          <p:nvPr/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</a:pPr>
            <a:fld id="{68DFC42A-6936-4BD2-A6C7-BB616F9D1783}" type="slidenum">
              <a:rPr b="0" lang="en-US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1"/>
          <p:cNvSpPr>
            <a:spLocks noGrp="1"/>
          </p:cNvSpPr>
          <p:nvPr>
            <p:ph type="sldImg"/>
          </p:nvPr>
        </p:nvSpPr>
        <p:spPr>
          <a:xfrm>
            <a:off x="773280" y="812880"/>
            <a:ext cx="6013440" cy="4008600"/>
          </a:xfrm>
          <a:prstGeom prst="rect">
            <a:avLst/>
          </a:prstGeom>
          <a:ln w="0">
            <a:noFill/>
          </a:ln>
        </p:spPr>
      </p:sp>
      <p:sp>
        <p:nvSpPr>
          <p:cNvPr id="6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49D1B6-424C-4899-A603-C9136259DB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5A34D0B-CD4E-48F3-BDFB-427950447E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5BBA8F24-5669-4CD2-8E83-58E836BDE7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A960A975-A927-49B9-9C5A-86A26B81E9E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F940B88C-A6ED-4CAD-8F86-46F238C90B5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E03D79D-7EBF-4824-BE3C-7CCFE8A5B4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BBE53881-38C4-4C4A-963B-B315EA2030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22AB9230-6702-4497-B7A1-B0068AB4708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E309919-F592-4F1A-947D-6A3BD658FF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000553C8-996F-4742-930F-F82125A1608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C434BCC-17CC-4C0E-A531-3D945C5A231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A09510AF-67F2-4758-B46B-81B54F78A2B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791798E-E4D0-4A51-9F23-233FC733368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290B61A4-52A2-436F-973D-373B69A2AEF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B8E990D-933D-4EDB-9D5E-6ADF97BEBA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E3D8A783-88C8-4A77-92D3-DB48798DAF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B7F2B07B-424C-4D38-8A1F-7202B3509C1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ECAAF82-1383-43DB-9388-E786A2BE08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C65D4DE6-7B4B-458D-9C66-5C3F8EF565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3C621695-EA43-4FDB-8D18-A3606C9E141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7DED5BB-7D07-4C3A-B4E9-67D62C76F36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5D4F57B-5685-488F-A80C-3C12A302E83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0374C4A0-7DDB-452B-A55A-BBC7075E85E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C8E06B1-1190-4622-8071-63F7AA966FA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43CAA5E8-CEA9-4977-AA43-1DC9324641E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ACC12F01-07EB-4CC2-98BC-6597CE5B810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FEE71286-0B60-47E4-8F75-3CF3C60C4F3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289068E3-1F63-42BB-9D70-4F68DF4398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D9829B85-5A8B-433D-B51B-A45150D14A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32EED748-C937-408A-9019-D1D740F2884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4917C6F-CC80-488E-9C2F-CE51AC628F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3325385A-C245-4F63-A904-0D07F0C710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7110618-4920-4BD1-AE6B-9A0B9616AC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9FB55A1-93F7-4CA9-B1A7-6816D52AE5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81AF2A-F841-4691-A1B7-8CBAA2922F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E45C239B-C4B4-4D8A-9A7E-19C82C5C52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2DC56B73-84F9-4192-B494-5D4B2085127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50A1B974-F6BB-4DC9-B44D-7D4EC5DD368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DF37F753-68DD-42FF-A362-1BD105A063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98E581BD-C3A6-4D38-91CE-A6CF368C46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251B78CE-1D4B-4DB3-B1C8-8824A77B5FB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E5283A93-542B-47F4-A3BC-D1BF8B1637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76F1B9DF-D00A-4D10-ADF9-BECF5B98033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C4AE35FB-8C17-4185-B8A2-2F1D059B93B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4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16262FA9-FBCC-438D-AB6C-B2C0F58A028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AFCB508-5CAD-45D8-816B-34131061AB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700C9963-2CB9-4C88-9B2E-FCEB907345B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33778948-717E-4EE6-9842-FA2A9CDA19E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7B28DBDE-019D-4A9D-A570-5D1C16355CE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237D4D6A-9955-4B4B-A181-E9CE525A839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p>
            <a:fld id="{627AB4DD-44E0-4848-8047-8C0449531B0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18DCDE-3DD5-4BB5-9064-EB1714134F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CF69C5C-7574-457D-BA9E-A85FDD55405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6854EDA-5A7D-4443-ABEF-9C0890D41E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492295B-EEBF-4C6C-87E8-A669CC54DF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3C9A9A4-0A52-4DF0-B75C-2EA3427E51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5F937BA-E46C-4491-B4D7-8964D17CCE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B3C711A-0461-48AC-AA50-E2B936F19C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2033BBD-2067-4E6E-97FC-42227A4335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FB24C6B-427C-481C-A98D-92779CC01F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16645A5-D843-40F1-A8C3-BAEEEC8B38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CDEBED0-3C1D-4DDE-BAF7-2A2A7BCA183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3DA57DC-7549-4620-9E4A-962A7BA989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8AB31D3-E486-4310-9BCD-54BFBA1E58B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0087D8F-1995-4E88-B539-C9B40F6BEE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2C7E0B9-B724-42AF-B9F6-F5FAD791EE3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02334E4-7C26-412C-878F-F4719E32FF9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17B2CC2-4D4F-4714-8665-46316B4955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0CB4F1F-F6D0-4528-AD11-A80731B95D2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954D94F-A036-45CA-8A1E-66513A449FB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9030D7C-900A-41CC-928B-96837C45C02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7CC29FF-9366-467C-9537-8667B99D1B0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0AC47DE-BD87-4542-97A7-E57FFA6F4C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3CDA7F-4E92-4B47-A03C-C9EB13C1109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B173D37-0A4C-4D77-8D28-AECF8D104E5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47FF502F-A87D-474D-9B64-BC310CFBB39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9697523-3BCD-4424-9AF3-95B9F0F241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B2F2346-F6E8-4D4D-8AAE-30BB0C3A3B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98D02B-313E-434D-8202-1B9477ED95B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922266E-27B0-4DF5-8AE3-7DE768BED4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139C9BA-03F7-416E-BED8-5258D726490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A1CEE0C1-87A0-4221-ABE4-772B10D340F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75B6854-0584-4DF5-92DF-FE7459755BD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D7356D6-6F7B-404A-B489-E29E5F2E2B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007AA95-9582-4F07-AF85-9C1E9A2682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47B71A8-F76E-47FE-B51D-50817DF12C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EB5A1FD-1E8E-4954-84E9-D030B6EB893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3BB11354-E21B-4AAF-BF34-2573F9BE2A4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4BCC5FE-CECC-4812-9D66-D9057577BCF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1F49BC3-A584-4A40-A277-CB5926C097D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158864C-5751-4F9D-87DB-6A26D2A5CD7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4E98FF0-7FF6-4D22-943B-64476E0C17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A4CE0E0-4EC6-4294-9968-64E4481C96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020B850-65D5-4FFA-9E12-5E2B8C65BED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AB28B2B-2F3C-48BB-B6EB-79798D1B2A8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38C864E-F38F-43A6-B6CB-9B4F9C82405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5F37B984-A32D-40E6-837A-6ABF8AE3312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2F2EAD7-2617-4730-92EF-E611AA4FD3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9372A27-1A9A-475D-A8AD-CEC5DFB7DDA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4DDB9F8-4AB9-41B3-9EA4-4163040224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CDCCC60-095D-495B-A3A4-837CF86B5B1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2B71077C-478A-4212-98C7-0A04DE2E390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67BAC7EC-B705-4F21-9E22-6EBCEEF5B62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D304954-F36F-491F-8C53-53177307D8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8887A4FD-731F-4340-9E33-AC4560E1B72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986E391F-32C4-4874-A00B-9FE3238983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D3D0E2D-8AD8-4EC9-8D9E-AE18E6DE47D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2B0563FE-8AAD-4963-9F2D-72241C03C9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686971A-09DA-4DDB-A144-137B92D3FB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D1F4B892-346D-4762-9943-AA061E0B4C0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796E1B8-3B36-4F59-824E-4EE73657526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D432816-2955-41A4-AC3D-74FFE4879FB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F4C4A867-4B1A-4438-9CBD-F46F7BF310D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1F4AA180-6C81-48B0-8E29-B28ED7A9824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0E3BF513-2DB8-4091-8D01-B061FD84A1B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A968BAF7-2217-4B88-A7E9-8CF78F435A9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639DBCC8-7CEF-4C98-BF25-E6C9C08B9A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BC9D86B-FA59-4D73-A8DE-BA094AFBC6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4875C6E7-9591-48A4-81F6-7D755364A2A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8E674D3C-9C2C-4618-B361-A778D57972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1FAC8AEA-A765-4758-93F1-94D6A3F88BF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9E13080-5312-4D7F-8383-C3F6107F359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B108C9-FE97-4F21-806A-CCFC68F6F50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B5980861-805D-4EBC-B11B-C2909309DD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C8347A35-5D81-4CBD-94D0-C46E1BFD666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227FAB6D-D546-440A-B089-6F28D9AFCB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53C3431E-892F-4061-AD3A-A8C632E17770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FA4FEBFD-CC72-4AD8-9A1A-1D1783A10F0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5798966-82CB-4204-865F-73B36023F2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3A746A24-598A-4C31-90D8-FF809291463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14A7FB58-0718-4E5B-9FAA-4AA30E9B41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6B5C02AC-15F9-4EFF-BE3E-7B2057166D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4F8D5EB9-46EA-4C45-BA73-9B94E8039B9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608761E-E242-4FED-87F2-483A4FE995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486000" y="258480"/>
            <a:ext cx="8747640" cy="50158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1FAECE9D-6573-44EE-98D9-AAFDDFAE98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B05F928-BBF6-4BAB-A163-C010EEC80AF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9CB73533-8067-4C7A-90D2-EDE9565FAB5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564FF6C9-7356-4A74-8D7E-049BEE2570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486000" y="3479400"/>
            <a:ext cx="8747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BDBB2988-A5B7-468A-9489-253ADE80681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/>
          </p:nvPr>
        </p:nvSpPr>
        <p:spPr>
          <a:xfrm>
            <a:off x="4968360" y="151632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/>
          </p:nvPr>
        </p:nvSpPr>
        <p:spPr>
          <a:xfrm>
            <a:off x="48600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/>
          </p:nvPr>
        </p:nvSpPr>
        <p:spPr>
          <a:xfrm>
            <a:off x="4968360" y="3479400"/>
            <a:ext cx="426852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EAA141D5-84D3-45E2-902D-D4B1EA63ECE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/>
          </p:nvPr>
        </p:nvSpPr>
        <p:spPr>
          <a:xfrm>
            <a:off x="344376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/>
          </p:nvPr>
        </p:nvSpPr>
        <p:spPr>
          <a:xfrm>
            <a:off x="6401880" y="151632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/>
          </p:nvPr>
        </p:nvSpPr>
        <p:spPr>
          <a:xfrm>
            <a:off x="48600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/>
          </p:nvPr>
        </p:nvSpPr>
        <p:spPr>
          <a:xfrm>
            <a:off x="344376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/>
          </p:nvPr>
        </p:nvSpPr>
        <p:spPr>
          <a:xfrm>
            <a:off x="6401880" y="3479400"/>
            <a:ext cx="2816640" cy="179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1FACF615-5F63-4B99-9AC4-03A43F27D11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6794B793-84EC-487C-8E86-927E308EE29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3167B061-81FC-4FB3-A744-39215083F5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2"/>
          <p:cNvSpPr>
            <a:spLocks noGrp="1"/>
          </p:cNvSpPr>
          <p:nvPr>
            <p:ph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7D8C87C-241C-44BF-BF89-639B131370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1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ftr" idx="2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 idx="3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D5AA46D-0D1D-4B16-AA36-20756C14742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7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69960" y="431640"/>
            <a:ext cx="3135240" cy="1512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title"/>
          </p:nvPr>
        </p:nvSpPr>
        <p:spPr>
          <a:xfrm>
            <a:off x="4132440" y="933480"/>
            <a:ext cx="4921200" cy="4605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69960" y="1944720"/>
            <a:ext cx="3135240" cy="3600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dt" idx="28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6" name="PlaceHolder 5"/>
          <p:cNvSpPr>
            <a:spLocks noGrp="1"/>
          </p:cNvSpPr>
          <p:nvPr>
            <p:ph type="ftr" idx="29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7" name="PlaceHolder 6"/>
          <p:cNvSpPr>
            <a:spLocks noGrp="1"/>
          </p:cNvSpPr>
          <p:nvPr>
            <p:ph type="sldNum" idx="30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1E4038E-357F-434B-91F3-358E815F10EA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vert="eaVert">
            <a:normAutofit/>
          </a:bodyPr>
          <a:p>
            <a:pPr marL="432000" indent="-324000">
              <a:lnSpc>
                <a:spcPct val="100000"/>
              </a:lnSpc>
              <a:spcAft>
                <a:spcPts val="1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dt" idx="31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8" name="PlaceHolder 4"/>
          <p:cNvSpPr>
            <a:spLocks noGrp="1"/>
          </p:cNvSpPr>
          <p:nvPr>
            <p:ph type="ftr" idx="32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9" name="PlaceHolder 5"/>
          <p:cNvSpPr>
            <a:spLocks noGrp="1"/>
          </p:cNvSpPr>
          <p:nvPr>
            <p:ph type="sldNum" idx="33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821FE66-3B89-47AD-850C-5E6671CD7D1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7321680" y="258840"/>
            <a:ext cx="1911240" cy="5014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 vert="eaVer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1582560" y="258840"/>
            <a:ext cx="5586480" cy="5014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vert="eaVert">
            <a:normAutofit/>
          </a:bodyPr>
          <a:p>
            <a:pPr marL="432000" indent="-324000">
              <a:lnSpc>
                <a:spcPct val="100000"/>
              </a:lnSpc>
              <a:spcAft>
                <a:spcPts val="1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PlaceHolder 3"/>
          <p:cNvSpPr>
            <a:spLocks noGrp="1"/>
          </p:cNvSpPr>
          <p:nvPr>
            <p:ph type="dt" idx="34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0" name="PlaceHolder 4"/>
          <p:cNvSpPr>
            <a:spLocks noGrp="1"/>
          </p:cNvSpPr>
          <p:nvPr>
            <p:ph type="ftr" idx="35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1" name="PlaceHolder 5"/>
          <p:cNvSpPr>
            <a:spLocks noGrp="1"/>
          </p:cNvSpPr>
          <p:nvPr>
            <p:ph type="sldNum" idx="36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27F4C6F-B41A-4229-8211-2AA8158A5A9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214280" y="1060560"/>
            <a:ext cx="7291440" cy="22557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dt" idx="4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ftr" idx="5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 idx="6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0ED81D8-646B-498E-A7B1-8F562118A32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dt" idx="7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ftr" idx="8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sldNum" idx="9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9E7C5C-3E7C-4AA3-BE81-B4F642D3CECE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63480" y="1616040"/>
            <a:ext cx="8383680" cy="2695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600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63480" y="4336920"/>
            <a:ext cx="8383680" cy="1417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898989"/>
                </a:solidFill>
                <a:latin typeface="Arial"/>
              </a:rPr>
              <a:t>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10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ftr" idx="11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sldNum" idx="12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89D103C-5C82-4DF0-B849-3CDBF53355B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title"/>
          </p:nvPr>
        </p:nvSpPr>
        <p:spPr>
          <a:xfrm>
            <a:off x="1582560" y="1515960"/>
            <a:ext cx="3651120" cy="3757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title"/>
          </p:nvPr>
        </p:nvSpPr>
        <p:spPr>
          <a:xfrm>
            <a:off x="5386320" y="1515960"/>
            <a:ext cx="3652920" cy="37576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dt" idx="13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ftr" idx="14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PlaceHolder 6"/>
          <p:cNvSpPr>
            <a:spLocks noGrp="1"/>
          </p:cNvSpPr>
          <p:nvPr>
            <p:ph type="sldNum" idx="15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BB14773-AFA4-4DA0-A775-1410A94F2EA1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69960" y="344520"/>
            <a:ext cx="8383680" cy="12524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69960" y="1589040"/>
            <a:ext cx="4111560" cy="777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rmAutofit/>
          </a:bodyPr>
          <a:p>
            <a:pPr marL="432000" indent="-324000">
              <a:lnSpc>
                <a:spcPct val="100000"/>
              </a:lnSpc>
              <a:spcAft>
                <a:spcPts val="1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title"/>
          </p:nvPr>
        </p:nvSpPr>
        <p:spPr>
          <a:xfrm>
            <a:off x="669960" y="2367000"/>
            <a:ext cx="4111560" cy="3481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921200" y="1589040"/>
            <a:ext cx="4132440" cy="7779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>
            <a:normAutofit/>
          </a:bodyPr>
          <a:p>
            <a:pPr indent="0">
              <a:lnSpc>
                <a:spcPct val="100000"/>
              </a:lnSpc>
              <a:spcAft>
                <a:spcPts val="1210"/>
              </a:spcAft>
            </a:pPr>
            <a:r>
              <a:rPr b="1" lang="en-US" sz="240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title"/>
          </p:nvPr>
        </p:nvSpPr>
        <p:spPr>
          <a:xfrm>
            <a:off x="4921200" y="2367000"/>
            <a:ext cx="4132440" cy="34815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dt" idx="16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ftr" idx="17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8" name="PlaceHolder 8"/>
          <p:cNvSpPr>
            <a:spLocks noGrp="1"/>
          </p:cNvSpPr>
          <p:nvPr>
            <p:ph type="sldNum" idx="18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3600459-FD36-4E8B-8233-4C95329DE87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5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dt" idx="19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ftr" idx="20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sldNum" idx="21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75A898-EFCB-4735-A283-C8483369326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4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297" name="PlaceHolder 1"/>
          <p:cNvSpPr>
            <a:spLocks noGrp="1"/>
          </p:cNvSpPr>
          <p:nvPr>
            <p:ph type="dt" idx="22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ftr" idx="23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24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408A04F-23D7-4049-A1BE-36B9BEEF0ED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86000" y="151632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Picture 7" descr=""/>
          <p:cNvPicPr/>
          <p:nvPr/>
        </p:nvPicPr>
        <p:blipFill>
          <a:blip r:embed="rId2"/>
          <a:stretch/>
        </p:blipFill>
        <p:spPr>
          <a:xfrm>
            <a:off x="0" y="0"/>
            <a:ext cx="9725400" cy="6480000"/>
          </a:xfrm>
          <a:prstGeom prst="rect">
            <a:avLst/>
          </a:prstGeom>
          <a:ln w="12600">
            <a:noFill/>
          </a:ln>
        </p:spPr>
      </p:pic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69960" y="431640"/>
            <a:ext cx="3135240" cy="15127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b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pc="-1" strike="noStrike">
                <a:solidFill>
                  <a:srgbClr val="050505"/>
                </a:solidFill>
                <a:latin typeface="Times New Roman"/>
              </a:rPr>
              <a:t>Click to edit Master title style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title"/>
          </p:nvPr>
        </p:nvSpPr>
        <p:spPr>
          <a:xfrm>
            <a:off x="4132440" y="933480"/>
            <a:ext cx="4921200" cy="460548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 algn="ctr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320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669960" y="1944720"/>
            <a:ext cx="3135240" cy="360036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Aft>
                <a:spcPts val="121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50505"/>
                </a:solidFill>
                <a:latin typeface="Arial"/>
              </a:rPr>
              <a:t>Edit Master text styles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dt" idx="25"/>
          </p:nvPr>
        </p:nvSpPr>
        <p:spPr>
          <a:xfrm>
            <a:off x="152712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ftr" idx="26"/>
          </p:nvPr>
        </p:nvSpPr>
        <p:spPr>
          <a:xfrm>
            <a:off x="3844440" y="5902560"/>
            <a:ext cx="308088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en-US" sz="2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6"/>
          <p:cNvSpPr>
            <a:spLocks noGrp="1"/>
          </p:cNvSpPr>
          <p:nvPr>
            <p:ph type="sldNum" idx="27"/>
          </p:nvPr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400" spc="-1" strike="noStrike">
                <a:solidFill>
                  <a:srgbClr val="000000"/>
                </a:solidFill>
                <a:latin typeface="Arial"/>
                <a:ea typeface="DejaVu Sans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503B361-1F99-4CFE-A746-81C355ABE29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8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33907F90-AC04-43EA-949A-0BE0B6885222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Alvarez - Our Family Tree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Alvarez Ancestors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Franco Ancestors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Where did we come from?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D751967A-E2E2-4AC3-B8D6-0393A71B225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Y DNA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Follows only the male blood-line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1"/>
          <a:stretch/>
        </p:blipFill>
        <p:spPr>
          <a:xfrm>
            <a:off x="3566160" y="2415960"/>
            <a:ext cx="2506680" cy="38019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B8E09D54-3949-414C-B673-BB5A5040EAE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mtDNA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Follows only the female blood-line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tretch/>
        </p:blipFill>
        <p:spPr>
          <a:xfrm>
            <a:off x="2514600" y="2194920"/>
            <a:ext cx="3626640" cy="3977280"/>
          </a:xfrm>
          <a:prstGeom prst="rect">
            <a:avLst/>
          </a:prstGeom>
          <a:ln w="12600">
            <a:noFill/>
          </a:ln>
        </p:spPr>
      </p:pic>
      <p:sp>
        <p:nvSpPr>
          <p:cNvPr id="550" name=""/>
          <p:cNvSpPr/>
          <p:nvPr/>
        </p:nvSpPr>
        <p:spPr>
          <a:xfrm>
            <a:off x="3909600" y="5898600"/>
            <a:ext cx="1143000" cy="228600"/>
          </a:xfrm>
          <a:prstGeom prst="ellipse">
            <a:avLst/>
          </a:pr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"/>
          <p:cNvSpPr/>
          <p:nvPr/>
        </p:nvSpPr>
        <p:spPr>
          <a:xfrm>
            <a:off x="2779200" y="4872600"/>
            <a:ext cx="1143000" cy="228600"/>
          </a:xfrm>
          <a:prstGeom prst="ellipse">
            <a:avLst/>
          </a:pr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"/>
          <p:cNvSpPr/>
          <p:nvPr/>
        </p:nvSpPr>
        <p:spPr>
          <a:xfrm>
            <a:off x="3164400" y="5293800"/>
            <a:ext cx="1143000" cy="228600"/>
          </a:xfrm>
          <a:prstGeom prst="ellipse">
            <a:avLst/>
          </a:pr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"/>
          <p:cNvSpPr/>
          <p:nvPr/>
        </p:nvSpPr>
        <p:spPr>
          <a:xfrm>
            <a:off x="3585600" y="5679000"/>
            <a:ext cx="1143000" cy="228600"/>
          </a:xfrm>
          <a:prstGeom prst="ellipse">
            <a:avLst/>
          </a:pr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02C3E99F-C924-47F0-8107-4774AC2A1F39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1581840" y="50436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mtDNA Test Result – 2012</a:t>
            </a:r>
            <a:br>
              <a:rPr sz="3770"/>
            </a:br>
            <a:r>
              <a:rPr b="0" lang="en-US" sz="2400" spc="-1" strike="noStrike">
                <a:solidFill>
                  <a:srgbClr val="050505"/>
                </a:solidFill>
                <a:latin typeface="Times New Roman"/>
              </a:rPr>
              <a:t>(Anastacio Alvarez)</a:t>
            </a:r>
            <a:br>
              <a:rPr sz="2400"/>
            </a:b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YDNA Test Result – 2015</a:t>
            </a:r>
            <a:br>
              <a:rPr sz="3770"/>
            </a:br>
            <a:r>
              <a:rPr b="0" lang="en-US" sz="2400" spc="-1" strike="noStrike">
                <a:solidFill>
                  <a:srgbClr val="050505"/>
                </a:solidFill>
                <a:latin typeface="Times New Roman"/>
              </a:rPr>
              <a:t>(Andrew Alvarez)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/>
          </p:nvPr>
        </p:nvSpPr>
        <p:spPr>
          <a:xfrm>
            <a:off x="1582200" y="251820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Maternal Haplogroup : C1 </a:t>
            </a:r>
            <a:r>
              <a:rPr b="0" lang="en-US" sz="2000" spc="-1" strike="noStrike">
                <a:solidFill>
                  <a:srgbClr val="050505"/>
                </a:solidFill>
                <a:latin typeface="Arial"/>
              </a:rPr>
              <a:t>(mtDNA - female)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Paternal Haplogroup : R1b1b2a1a </a:t>
            </a:r>
            <a:r>
              <a:rPr b="0" lang="en-US" sz="2000" spc="-1" strike="noStrike">
                <a:solidFill>
                  <a:srgbClr val="050505"/>
                </a:solidFill>
                <a:latin typeface="Arial"/>
              </a:rPr>
              <a:t>(YDNA - male)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Haplogroup - Group of similar haplotypes that share a common ancestor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Haplotype – grouping of DNA pieces that tend to be inherited together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0688F26F-474D-46F8-A481-F34C363E6B1B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Haplogroup R1b1b2a1a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Genetic Footprint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R1b1b2 – indicates European ancestry. Migrated ~ begin 17,000 years ago in Europe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R1b1b2 – 50% of men in western Europe. Example: Wales </a:t>
            </a:r>
            <a:r>
              <a:rPr b="0" lang="en-US" sz="1600" spc="-1" strike="noStrike">
                <a:solidFill>
                  <a:srgbClr val="050505"/>
                </a:solidFill>
                <a:latin typeface="Arial"/>
              </a:rPr>
              <a:t>(92%)</a:t>
            </a: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, Basques</a:t>
            </a:r>
            <a:r>
              <a:rPr b="0" lang="en-US" sz="1600" spc="-1" strike="noStrike">
                <a:solidFill>
                  <a:srgbClr val="050505"/>
                </a:solidFill>
                <a:latin typeface="Arial"/>
              </a:rPr>
              <a:t>(87%)</a:t>
            </a: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(north-central Spain and south-western France), Irish </a:t>
            </a:r>
            <a:r>
              <a:rPr b="0" lang="en-US" sz="1600" spc="-1" strike="noStrike">
                <a:solidFill>
                  <a:srgbClr val="050505"/>
                </a:solidFill>
                <a:latin typeface="Arial"/>
              </a:rPr>
              <a:t>(85%)</a:t>
            </a: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, Spain </a:t>
            </a:r>
            <a:r>
              <a:rPr b="0" lang="en-US" sz="1600" spc="-1" strike="noStrike">
                <a:solidFill>
                  <a:srgbClr val="050505"/>
                </a:solidFill>
                <a:latin typeface="Arial"/>
              </a:rPr>
              <a:t>(81%) </a:t>
            </a: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, French </a:t>
            </a:r>
            <a:r>
              <a:rPr b="0" lang="en-US" sz="1600" spc="-1" strike="noStrike">
                <a:solidFill>
                  <a:srgbClr val="050505"/>
                </a:solidFill>
                <a:latin typeface="Arial"/>
              </a:rPr>
              <a:t>(80%)</a:t>
            </a: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, British </a:t>
            </a:r>
            <a:r>
              <a:rPr b="0" lang="en-US" sz="1600" spc="-1" strike="noStrike">
                <a:solidFill>
                  <a:srgbClr val="050505"/>
                </a:solidFill>
                <a:latin typeface="Arial"/>
              </a:rPr>
              <a:t>(78%)</a:t>
            </a: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,Italy </a:t>
            </a:r>
            <a:r>
              <a:rPr b="0" lang="en-US" sz="1600" spc="-1" strike="noStrike">
                <a:solidFill>
                  <a:srgbClr val="050505"/>
                </a:solidFill>
                <a:latin typeface="Arial"/>
              </a:rPr>
              <a:t>(76%)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6DDDB726-A79D-4164-988F-B987E0C06EA0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1"/>
          <p:cNvSpPr>
            <a:spLocks noGrp="1"/>
          </p:cNvSpPr>
          <p:nvPr>
            <p:ph type="title"/>
          </p:nvPr>
        </p:nvSpPr>
        <p:spPr>
          <a:xfrm>
            <a:off x="1582200" y="509040"/>
            <a:ext cx="7651440" cy="58032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Haplogroup R1b1b2a1a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62" name="Picture 6" descr=""/>
          <p:cNvPicPr/>
          <p:nvPr/>
        </p:nvPicPr>
        <p:blipFill>
          <a:blip r:embed="rId1"/>
          <a:stretch/>
        </p:blipFill>
        <p:spPr>
          <a:xfrm>
            <a:off x="2366280" y="1307520"/>
            <a:ext cx="6595920" cy="2649240"/>
          </a:xfrm>
          <a:prstGeom prst="rect">
            <a:avLst/>
          </a:prstGeom>
          <a:ln w="12600">
            <a:noFill/>
          </a:ln>
        </p:spPr>
      </p:pic>
      <p:sp>
        <p:nvSpPr>
          <p:cNvPr id="563" name="Rectangle 7"/>
          <p:cNvSpPr/>
          <p:nvPr/>
        </p:nvSpPr>
        <p:spPr>
          <a:xfrm>
            <a:off x="2327760" y="4171680"/>
            <a:ext cx="6092280" cy="237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333435"/>
                </a:solidFill>
                <a:latin typeface="Avenir Next"/>
              </a:rPr>
              <a:t>Many great people come from branches of this haplogroup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333435"/>
                </a:solidFill>
                <a:latin typeface="Avenir Next"/>
              </a:rPr>
              <a:t>George Washington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333435"/>
                </a:solidFill>
                <a:latin typeface="Avenir Next"/>
              </a:rPr>
              <a:t>Abraham Lincoln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333435"/>
                </a:solidFill>
                <a:latin typeface="Avenir Next"/>
              </a:rPr>
              <a:t>Grover Cleveland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333435"/>
                </a:solidFill>
                <a:latin typeface="Avenir Next"/>
              </a:rPr>
              <a:t>Charles Darwin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333435"/>
                </a:solidFill>
                <a:latin typeface="Avenir Next"/>
              </a:rPr>
              <a:t>James K. Polk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333435"/>
                </a:solidFill>
                <a:latin typeface="Avenir Next"/>
              </a:rPr>
              <a:t>Ulysses S. Grant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600" spc="-1" strike="noStrike">
                <a:solidFill>
                  <a:srgbClr val="333435"/>
                </a:solidFill>
                <a:latin typeface="Avenir Next"/>
              </a:rPr>
              <a:t>James Buchanan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b="0" lang="en-US" sz="1800" spc="-1" strike="noStrike">
                <a:solidFill>
                  <a:srgbClr val="333435"/>
                </a:solidFill>
                <a:latin typeface="Avenir Next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2068D277-0996-49F8-83AF-FF319D1609A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Haplogroup C1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C1 – indicates American Indian ancestry. Migrated ~ 20,000 years ago from northern Asia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C - believed to have arisen somewhere between the Caspian Sea and Lake Baikal some 60,000 years before present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lide Number Placeholder 4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46868BC3-B4A7-48C1-A40B-46D3B47216E3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mtDNA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9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Follows only the female blood-line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0" name="" descr=""/>
          <p:cNvPicPr/>
          <p:nvPr/>
        </p:nvPicPr>
        <p:blipFill>
          <a:blip r:embed="rId1"/>
          <a:stretch/>
        </p:blipFill>
        <p:spPr>
          <a:xfrm>
            <a:off x="2514600" y="2194920"/>
            <a:ext cx="3626640" cy="3977280"/>
          </a:xfrm>
          <a:prstGeom prst="rect">
            <a:avLst/>
          </a:prstGeom>
          <a:ln w="12600">
            <a:noFill/>
          </a:ln>
        </p:spPr>
      </p:pic>
      <p:sp>
        <p:nvSpPr>
          <p:cNvPr id="571" name=""/>
          <p:cNvSpPr/>
          <p:nvPr/>
        </p:nvSpPr>
        <p:spPr>
          <a:xfrm>
            <a:off x="3909600" y="5898600"/>
            <a:ext cx="1143000" cy="228600"/>
          </a:xfrm>
          <a:prstGeom prst="ellipse">
            <a:avLst/>
          </a:pr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2" name=""/>
          <p:cNvSpPr/>
          <p:nvPr/>
        </p:nvSpPr>
        <p:spPr>
          <a:xfrm>
            <a:off x="2779200" y="4872600"/>
            <a:ext cx="1143000" cy="228600"/>
          </a:xfrm>
          <a:prstGeom prst="ellipse">
            <a:avLst/>
          </a:pr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"/>
          <p:cNvSpPr/>
          <p:nvPr/>
        </p:nvSpPr>
        <p:spPr>
          <a:xfrm>
            <a:off x="3164400" y="5293800"/>
            <a:ext cx="1143000" cy="228600"/>
          </a:xfrm>
          <a:prstGeom prst="ellipse">
            <a:avLst/>
          </a:pr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4" name=""/>
          <p:cNvSpPr/>
          <p:nvPr/>
        </p:nvSpPr>
        <p:spPr>
          <a:xfrm>
            <a:off x="3585600" y="5679000"/>
            <a:ext cx="1143000" cy="228600"/>
          </a:xfrm>
          <a:prstGeom prst="ellipse">
            <a:avLst/>
          </a:prstGeom>
          <a:noFill/>
          <a:ln w="0">
            <a:solidFill>
              <a:srgbClr val="ff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DEB1D54C-C80A-4970-B132-AD462FE0C1F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Haplogroup C1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7" name="" descr=""/>
          <p:cNvPicPr/>
          <p:nvPr/>
        </p:nvPicPr>
        <p:blipFill>
          <a:blip r:embed="rId1"/>
          <a:stretch/>
        </p:blipFill>
        <p:spPr>
          <a:xfrm>
            <a:off x="2369160" y="1062360"/>
            <a:ext cx="5028840" cy="478512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2D5CBDB4-4F13-4E75-B165-4B4F3B21623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Caspian Sea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World's largest lake (by Russia and Iran)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1" name="" descr=""/>
          <p:cNvPicPr/>
          <p:nvPr/>
        </p:nvPicPr>
        <p:blipFill>
          <a:blip r:embed="rId1"/>
          <a:stretch/>
        </p:blipFill>
        <p:spPr>
          <a:xfrm>
            <a:off x="3657600" y="2667240"/>
            <a:ext cx="3840480" cy="300204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66A60CAB-3DF5-4296-A288-08CFF818FEE5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Lake Baikal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South of the Russian region of Siberia, north of Asia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Oldest and deepest freshwater lake in the planet.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5" name="" descr=""/>
          <p:cNvPicPr/>
          <p:nvPr/>
        </p:nvPicPr>
        <p:blipFill>
          <a:blip r:embed="rId1"/>
          <a:stretch/>
        </p:blipFill>
        <p:spPr>
          <a:xfrm>
            <a:off x="3954960" y="3291840"/>
            <a:ext cx="3451680" cy="27432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4B036A9F-DF3E-498B-B657-160CAB659ECD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Alvarez Ancestors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 anchorCtr="1">
            <a:normAutofit/>
          </a:bodyPr>
          <a:p>
            <a:pPr indent="0" algn="ctr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0" name="" descr=""/>
          <p:cNvPicPr/>
          <p:nvPr/>
        </p:nvPicPr>
        <p:blipFill>
          <a:blip r:embed="rId1"/>
          <a:stretch/>
        </p:blipFill>
        <p:spPr>
          <a:xfrm>
            <a:off x="3630240" y="1345680"/>
            <a:ext cx="4050720" cy="47808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D67DFA84-CEC3-4EC0-A672-3B8B53A6486F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Haplogroup M, L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Haplogroup C is a child of group M. M is theorized to have originated in Asia.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M is a child of group L. M is thought to have been one of the main surviving lineages involved in the “out of Africa migration”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Africa is widely accepted as the geographic origin of modern humans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L -&gt; M -&gt; C -&gt; C1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11272762-B6D0-43B9-B77C-76485835F92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Jacinta Marquez was an adopted Indian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2" name="" descr=""/>
          <p:cNvPicPr/>
          <p:nvPr/>
        </p:nvPicPr>
        <p:blipFill>
          <a:blip r:embed="rId1"/>
          <a:stretch/>
        </p:blipFill>
        <p:spPr>
          <a:xfrm>
            <a:off x="3619800" y="2194560"/>
            <a:ext cx="2506680" cy="380196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Bufford Home Slab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4" name="PlaceHolder 2"/>
          <p:cNvSpPr>
            <a:spLocks noGrp="1"/>
          </p:cNvSpPr>
          <p:nvPr>
            <p:ph/>
          </p:nvPr>
        </p:nvSpPr>
        <p:spPr>
          <a:xfrm>
            <a:off x="624960" y="1499760"/>
            <a:ext cx="8747640" cy="375804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spcBef>
                <a:spcPts val="1417"/>
              </a:spcBef>
              <a:buNone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5" name="" descr=""/>
          <p:cNvPicPr/>
          <p:nvPr/>
        </p:nvPicPr>
        <p:blipFill>
          <a:blip r:embed="rId1">
            <a:alphaModFix amt="0"/>
          </a:blip>
          <a:srcRect l="7472" t="0" r="42879" b="0"/>
          <a:stretch/>
        </p:blipFill>
        <p:spPr>
          <a:xfrm rot="5389200">
            <a:off x="2800440" y="1797840"/>
            <a:ext cx="4342680" cy="375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Bufford home layout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7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971800" y="1293480"/>
            <a:ext cx="4343400" cy="4881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48760" y="763200"/>
            <a:ext cx="7295040" cy="5409000"/>
          </a:xfrm>
          <a:prstGeom prst="rect">
            <a:avLst/>
          </a:prstGeom>
          <a:ln w="0">
            <a:noFill/>
          </a:ln>
        </p:spPr>
      </p:pic>
      <p:sp>
        <p:nvSpPr>
          <p:cNvPr id="599" name=""/>
          <p:cNvSpPr txBox="1"/>
          <p:nvPr/>
        </p:nvSpPr>
        <p:spPr>
          <a:xfrm>
            <a:off x="7543800" y="1739880"/>
            <a:ext cx="1828800" cy="3517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1 - kitchen cabinet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2 - stove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3 - kitchen cabinet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4 - back door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5 - commode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6 - bath window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7 - kitchen table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8 - pantry cabinet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9 - pantry cabinet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10 - fridge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11 - (n/a)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12 - kitchen side door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13 - batchroom sink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14 - water heater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15 - girls closet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16 - boys closet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17 - double window,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18 - TV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19 - front ddor facing south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20 - Kitchen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21 - bathroom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22 - girls bedroom (Anna, Lola, and the yourger kids)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23 - living room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24 - mom, dad bedroom with crib for little ones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r>
              <a:rPr b="0" lang="en-US" sz="800" spc="-1" strike="noStrike">
                <a:solidFill>
                  <a:srgbClr val="000000"/>
                </a:solidFill>
                <a:latin typeface="Arial"/>
              </a:rPr>
              <a:t>25 - Daniel, Sammy, and Jr betroom</a:t>
            </a:r>
            <a:endParaRPr b="0" lang="en-US" sz="800" spc="-1" strike="noStrike">
              <a:solidFill>
                <a:srgbClr val="000000"/>
              </a:solidFill>
              <a:latin typeface="Arial"/>
            </a:endParaRPr>
          </a:p>
          <a:p>
            <a:endParaRPr b="0" lang="en-US" sz="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486000" y="258480"/>
            <a:ext cx="87476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Bufford location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1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457200" y="1272600"/>
            <a:ext cx="9267120" cy="4899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4EBC3D67-0E69-44AF-A225-32D94BE8F17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Franco Ancestors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3" name="" descr=""/>
          <p:cNvPicPr/>
          <p:nvPr/>
        </p:nvPicPr>
        <p:blipFill>
          <a:blip r:embed="rId1"/>
          <a:stretch/>
        </p:blipFill>
        <p:spPr>
          <a:xfrm>
            <a:off x="3749040" y="1234800"/>
            <a:ext cx="3626640" cy="39772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CCF1014D-5A51-484D-BED8-AA8F9B0A2B48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Where Did We Come From?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6" name="PlaceHolder 2"/>
          <p:cNvSpPr>
            <a:spLocks noGrp="1"/>
          </p:cNvSpPr>
          <p:nvPr>
            <p:ph/>
          </p:nvPr>
        </p:nvSpPr>
        <p:spPr>
          <a:xfrm>
            <a:off x="997920" y="150804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Alvarez – Loraine, Texas – 1930 Census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Franco – Colorado City – 1926 ?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Aft>
                <a:spcPts val="1210"/>
              </a:spcAft>
              <a:buNone/>
            </a:pP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Loraine population 2025 – 508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Colorado City population 2025 - 3980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5C9265CC-6255-4F92-8050-4E402DA3D07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Where Did We Come From?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97000"/>
          </a:bodyPr>
          <a:p>
            <a:pPr>
              <a:lnSpc>
                <a:spcPct val="100000"/>
              </a:lnSpc>
              <a:spcAft>
                <a:spcPts val="964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Alvarez – Ojinaga, Chihuahua, Mexico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90000"/>
              </a:lnSpc>
              <a:spcAft>
                <a:spcPts val="964"/>
              </a:spcAft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Ojinaga was founded around AD 1200 by the Pueblo Native Americans. Ojinaga was first visited by Spanish explorers (led by Álvar Núñez Cabeza de Vaca) in 1535.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 indent="0">
              <a:lnSpc>
                <a:spcPct val="90000"/>
              </a:lnSpc>
              <a:spcAft>
                <a:spcPts val="964"/>
              </a:spcAft>
              <a:buNone/>
            </a:pP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964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Franco – Coyame, Chihuahua, Mexico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9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Coyame was founded in 1715 by explorer Antonio Travina y Retes. Known for UFO sitings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D7B52CA1-8551-4C44-A0A7-7AD750EB154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Coyame 55 miles from Ojinaga</a:t>
            </a:r>
            <a:br>
              <a:rPr sz="3770"/>
            </a:b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Ojinaga 375 miles from Loraine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>
            <a:alphaModFix amt="0"/>
          </a:blip>
          <a:stretch/>
        </p:blipFill>
        <p:spPr>
          <a:xfrm>
            <a:off x="2057400" y="1567440"/>
            <a:ext cx="6858000" cy="4619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9B804089-C684-4D51-9F87-3015D9C9BF16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Alvarez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 fontScale="82000"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WIKI - Álvarez (sometimes Alvarez) is a Spanish patronymic surname meaning "son of Álvaro (or Álvar)"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Spanish/Portugese (Alvares) surname of Germanic origin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9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German tribes known as the Gotsh or Vizigoths from 5</a:t>
            </a:r>
            <a:r>
              <a:rPr b="0" lang="en-US" sz="3175" spc="-1" strike="noStrike" baseline="30000">
                <a:solidFill>
                  <a:srgbClr val="050505"/>
                </a:solidFill>
                <a:latin typeface="Arial"/>
              </a:rPr>
              <a:t>th</a:t>
            </a: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century AD. Alvarez is the Latinized form of the Germanic personal name Adalwolf. Other spelling included Alvarado.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9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Juan Braba Albarez – 1</a:t>
            </a:r>
            <a:r>
              <a:rPr b="0" lang="en-US" sz="3175" spc="-1" strike="noStrike" baseline="30000">
                <a:solidFill>
                  <a:srgbClr val="050505"/>
                </a:solidFill>
                <a:latin typeface="Arial"/>
              </a:rPr>
              <a:t>st</a:t>
            </a: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recorded spelling, March 15</a:t>
            </a:r>
            <a:r>
              <a:rPr b="0" lang="en-US" sz="3175" spc="-1" strike="noStrike" baseline="30000">
                <a:solidFill>
                  <a:srgbClr val="050505"/>
                </a:solidFill>
                <a:latin typeface="Arial"/>
              </a:rPr>
              <a:t>th</a:t>
            </a: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 1548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9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Ojinaga was first visited by Spanish explorers (led by Álvar Núñez Cabeza de Vaca) in 1535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2B7A11CA-FFF3-465E-BF80-4B3D45F742D4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Franco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WIKI - A Spanish, Portuguese and Italian surname, Franco comes from the term ‘frank’ which goes back to the 4th century Germanic tribe of invading Franks into what is present-day France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Franco is used as both a first and last name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Meaning – Frenchman or free one.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lide Number Placeholder 3"/>
          <p:cNvSpPr txBox="1"/>
          <p:nvPr/>
        </p:nvSpPr>
        <p:spPr>
          <a:xfrm>
            <a:off x="6968880" y="5902560"/>
            <a:ext cx="2264400" cy="44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3EFDE008-D711-4EDB-AA12-63F4986C0797}" type="slidenum"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1582200" y="258120"/>
            <a:ext cx="7651440" cy="10818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770" spc="-1" strike="noStrike">
                <a:solidFill>
                  <a:srgbClr val="050505"/>
                </a:solidFill>
                <a:latin typeface="Times New Roman"/>
              </a:rPr>
              <a:t>DNA Test</a:t>
            </a:r>
            <a:endParaRPr b="0" lang="en-US" sz="377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2"/>
          <p:cNvSpPr>
            <a:spLocks noGrp="1"/>
          </p:cNvSpPr>
          <p:nvPr>
            <p:ph/>
          </p:nvPr>
        </p:nvSpPr>
        <p:spPr>
          <a:xfrm>
            <a:off x="1582200" y="1515960"/>
            <a:ext cx="7457040" cy="3758400"/>
          </a:xfrm>
          <a:prstGeom prst="rect">
            <a:avLst/>
          </a:prstGeom>
          <a:noFill/>
          <a:ln w="1260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10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Wingdings" charset="2"/>
              <a:buChar char="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2 types of DNA tests for Genealogy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9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mtDNA (Mitochondrial DNA)– Maternal  relationship - 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  <a:p>
            <a:pPr lvl="1">
              <a:lnSpc>
                <a:spcPct val="90000"/>
              </a:lnSpc>
              <a:spcAft>
                <a:spcPts val="1210"/>
              </a:spcAft>
              <a:buClr>
                <a:srgbClr val="050505"/>
              </a:buClr>
              <a:buSzPct val="25000"/>
              <a:buFont typeface="Symbol" charset="2"/>
              <a:buChar char=""/>
            </a:pPr>
            <a:r>
              <a:rPr b="0" lang="en-US" sz="2750" spc="-1" strike="noStrike">
                <a:solidFill>
                  <a:srgbClr val="050505"/>
                </a:solidFill>
                <a:latin typeface="Arial"/>
              </a:rPr>
              <a:t>Y Chromosome – Paternal relationship</a:t>
            </a:r>
            <a:endParaRPr b="0" lang="en-US" sz="27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Application>LibreOffice/7.5.3.2$Windows_X86_64 LibreOffice_project/9f56dff12ba03b9acd7730a5a481eea045e468f3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2014-07-23T19:27:03Z</dcterms:created>
  <dc:creator/>
  <dc:description/>
  <dc:language>en-US</dc:language>
  <cp:lastModifiedBy>Mike S Alvarez</cp:lastModifiedBy>
  <dcterms:modified xsi:type="dcterms:W3CDTF">2025-07-03T16:38:20Z</dcterms:modified>
  <cp:revision>8</cp:revision>
  <dc:subject/>
  <dc:title>DNA</dc:title>
</cp:coreProperties>
</file>